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6" r:id="rId6"/>
  </p:sldMasterIdLst>
  <p:sldIdLst>
    <p:sldId id="261" r:id="rId7"/>
    <p:sldId id="264" r:id="rId8"/>
    <p:sldId id="263" r:id="rId9"/>
    <p:sldId id="257" r:id="rId10"/>
    <p:sldId id="265" r:id="rId11"/>
    <p:sldId id="266" r:id="rId12"/>
    <p:sldId id="274" r:id="rId13"/>
    <p:sldId id="269" r:id="rId14"/>
    <p:sldId id="270" r:id="rId15"/>
    <p:sldId id="271" r:id="rId16"/>
    <p:sldId id="275" r:id="rId17"/>
    <p:sldId id="272" r:id="rId18"/>
    <p:sldId id="273" r:id="rId19"/>
    <p:sldId id="258" r:id="rId2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8BA825-2B43-4F9F-BA74-414E44776196}" v="13" dt="2026-05-19T19:49:28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28"/>
    <p:restoredTop sz="96654"/>
  </p:normalViewPr>
  <p:slideViewPr>
    <p:cSldViewPr snapToGrid="0">
      <p:cViewPr varScale="1">
        <p:scale>
          <a:sx n="74" d="100"/>
          <a:sy n="74" d="100"/>
        </p:scale>
        <p:origin x="3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B8C64-E1A7-648A-17B4-43A87B2C0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429000"/>
            <a:ext cx="9254924" cy="2390742"/>
          </a:xfrm>
        </p:spPr>
        <p:txBody>
          <a:bodyPr lIns="0" tIns="0" rIns="0" bIns="0" anchor="b">
            <a:noAutofit/>
          </a:bodyPr>
          <a:lstStyle>
            <a:lvl1pPr algn="l">
              <a:defRPr sz="4800"/>
            </a:lvl1pPr>
          </a:lstStyle>
          <a:p>
            <a:r>
              <a:rPr lang="nl-NL" dirty="0"/>
              <a:t>Titel van de presentatie in maximaal 3 (drie) regels, </a:t>
            </a:r>
            <a:br>
              <a:rPr lang="nl-NL" dirty="0"/>
            </a:br>
            <a:r>
              <a:rPr lang="nl-NL" dirty="0"/>
              <a:t>maximaal, dus 1 of 2 mag ook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D282BC-CD96-53C2-3538-9417A2A8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3062" y="6288202"/>
            <a:ext cx="2520000" cy="360000"/>
          </a:xfrm>
        </p:spPr>
        <p:txBody>
          <a:bodyPr lIns="0" tIns="0" rIns="0" bIns="0" anchor="ctr" anchorCtr="1"/>
          <a:lstStyle/>
          <a:p>
            <a:fld id="{A185EA64-E3CB-824D-AE25-FDD97FB289D1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BC1782-224C-4858-3B18-F1B9B5B0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288202"/>
            <a:ext cx="4114800" cy="365125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BE8096-BAAF-07D0-7F49-783C43B37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124" y="6322276"/>
            <a:ext cx="1080000" cy="360000"/>
          </a:xfrm>
        </p:spPr>
        <p:txBody>
          <a:bodyPr lIns="0" tIns="0" rIns="0" bIns="0"/>
          <a:lstStyle/>
          <a:p>
            <a:fld id="{71D53695-A008-2346-9633-98EF75D1DB41}" type="slidenum">
              <a:rPr lang="nl-NL" smtClean="0"/>
              <a:t>‹#›</a:t>
            </a:fld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68243794-4E7F-458F-BB86-06481F2A48D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1" y="616193"/>
            <a:ext cx="2968486" cy="138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317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B8C64-E1A7-648A-17B4-43A87B2C0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4229100"/>
            <a:ext cx="9254924" cy="1590642"/>
          </a:xfrm>
        </p:spPr>
        <p:txBody>
          <a:bodyPr lIns="0" tIns="0" rIns="0" bIns="0" anchor="b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Hoofdstuktitel</a:t>
            </a:r>
            <a:br>
              <a:rPr lang="nl-NL" dirty="0"/>
            </a:br>
            <a:r>
              <a:rPr lang="nl-NL" dirty="0"/>
              <a:t>in twee korte regels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D282BC-CD96-53C2-3538-9417A2A8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3062" y="6288202"/>
            <a:ext cx="2520000" cy="360000"/>
          </a:xfrm>
        </p:spPr>
        <p:txBody>
          <a:bodyPr lIns="0" tIns="0" rIns="0" bIns="0" anchor="ctr" anchorCtr="1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85EA64-E3CB-824D-AE25-FDD97FB289D1}" type="datetimeFigureOut">
              <a:rPr lang="nl-NL" smtClean="0"/>
              <a:pPr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BC1782-224C-4858-3B18-F1B9B5B0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288202"/>
            <a:ext cx="4114800" cy="365125"/>
          </a:xfrm>
        </p:spPr>
        <p:txBody>
          <a:bodyPr lIns="0" tIns="0" rIns="0" bIns="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BE8096-BAAF-07D0-7F49-783C43B37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124" y="6322276"/>
            <a:ext cx="1080000" cy="36000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D53695-A008-2346-9633-98EF75D1DB41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3E2E567-BF3C-7D50-C0A0-10ED8719F1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616192"/>
            <a:ext cx="4932545" cy="2300627"/>
          </a:xfrm>
          <a:prstGeom prst="rect">
            <a:avLst/>
          </a:prstGeom>
        </p:spPr>
      </p:pic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49E5C72E-E4E8-F24E-0B4C-C9E73849AB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93981"/>
            <a:ext cx="2171700" cy="1590642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02602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B8C64-E1A7-648A-17B4-43A87B2C0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4229100"/>
            <a:ext cx="9254924" cy="1590642"/>
          </a:xfrm>
        </p:spPr>
        <p:txBody>
          <a:bodyPr lIns="0" tIns="0" rIns="0" bIns="0" anchor="b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Hoofdstuktitel</a:t>
            </a:r>
            <a:br>
              <a:rPr lang="nl-NL" dirty="0"/>
            </a:br>
            <a:r>
              <a:rPr lang="nl-NL" dirty="0"/>
              <a:t>in twee korte regels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D282BC-CD96-53C2-3538-9417A2A8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3062" y="6288202"/>
            <a:ext cx="2520000" cy="360000"/>
          </a:xfrm>
        </p:spPr>
        <p:txBody>
          <a:bodyPr lIns="0" tIns="0" rIns="0" bIns="0" anchor="ctr" anchorCtr="1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85EA64-E3CB-824D-AE25-FDD97FB289D1}" type="datetimeFigureOut">
              <a:rPr lang="nl-NL" smtClean="0"/>
              <a:pPr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BC1782-224C-4858-3B18-F1B9B5B0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288202"/>
            <a:ext cx="4114800" cy="365125"/>
          </a:xfrm>
        </p:spPr>
        <p:txBody>
          <a:bodyPr lIns="0" tIns="0" rIns="0" bIns="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BE8096-BAAF-07D0-7F49-783C43B37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124" y="6322276"/>
            <a:ext cx="1080000" cy="36000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D53695-A008-2346-9633-98EF75D1DB41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3E2E567-BF3C-7D50-C0A0-10ED8719F1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616192"/>
            <a:ext cx="4932545" cy="2300627"/>
          </a:xfrm>
          <a:prstGeom prst="rect">
            <a:avLst/>
          </a:prstGeom>
        </p:spPr>
      </p:pic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49E5C72E-E4E8-F24E-0B4C-C9E73849AB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93981"/>
            <a:ext cx="2171700" cy="1590642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92108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B8C64-E1A7-648A-17B4-43A87B2C0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4229100"/>
            <a:ext cx="9254924" cy="1590642"/>
          </a:xfrm>
        </p:spPr>
        <p:txBody>
          <a:bodyPr lIns="0" tIns="0" rIns="0" bIns="0" anchor="b">
            <a:no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Hoofdstuktitel</a:t>
            </a:r>
            <a:br>
              <a:rPr lang="nl-NL" dirty="0"/>
            </a:br>
            <a:r>
              <a:rPr lang="nl-NL" dirty="0"/>
              <a:t>in twee korte regels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D282BC-CD96-53C2-3538-9417A2A8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3062" y="6288202"/>
            <a:ext cx="2520000" cy="360000"/>
          </a:xfrm>
        </p:spPr>
        <p:txBody>
          <a:bodyPr lIns="0" tIns="0" rIns="0" bIns="0" anchor="ctr" anchorCtr="1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85EA64-E3CB-824D-AE25-FDD97FB289D1}" type="datetimeFigureOut">
              <a:rPr lang="nl-NL" smtClean="0"/>
              <a:pPr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BC1782-224C-4858-3B18-F1B9B5B0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288202"/>
            <a:ext cx="4114800" cy="365125"/>
          </a:xfrm>
        </p:spPr>
        <p:txBody>
          <a:bodyPr lIns="0" tIns="0" rIns="0" bIns="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BE8096-BAAF-07D0-7F49-783C43B37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124" y="6322276"/>
            <a:ext cx="1080000" cy="360000"/>
          </a:xfrm>
        </p:spPr>
        <p:txBody>
          <a:bodyPr lIns="0" tIns="0" rIns="0" b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1D53695-A008-2346-9633-98EF75D1DB41}" type="slidenum">
              <a:rPr lang="nl-NL" smtClean="0"/>
              <a:pPr/>
              <a:t>‹#›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B3E2E567-BF3C-7D50-C0A0-10ED8719F1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8200" y="616192"/>
            <a:ext cx="4932545" cy="2300627"/>
          </a:xfrm>
          <a:prstGeom prst="rect">
            <a:avLst/>
          </a:prstGeom>
        </p:spPr>
      </p:pic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49E5C72E-E4E8-F24E-0B4C-C9E73849AB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2993981"/>
            <a:ext cx="2171700" cy="1590642"/>
          </a:xfrm>
        </p:spPr>
        <p:txBody>
          <a:bodyPr lIns="0" tIns="0" rIns="0" bIns="0" anchor="b" anchorCtr="0">
            <a:noAutofit/>
          </a:bodyPr>
          <a:lstStyle>
            <a:lvl1pPr marL="0" indent="0">
              <a:buNone/>
              <a:defRPr sz="100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111956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D282BC-CD96-53C2-3538-9417A2A8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3062" y="6288202"/>
            <a:ext cx="2520000" cy="360000"/>
          </a:xfrm>
        </p:spPr>
        <p:txBody>
          <a:bodyPr lIns="0" tIns="0" rIns="0" bIns="0" anchor="ctr" anchorCtr="1"/>
          <a:lstStyle/>
          <a:p>
            <a:fld id="{A185EA64-E3CB-824D-AE25-FDD97FB289D1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BC1782-224C-4858-3B18-F1B9B5B0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288202"/>
            <a:ext cx="4114800" cy="365125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BE8096-BAAF-07D0-7F49-783C43B37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124" y="6322276"/>
            <a:ext cx="1080000" cy="360000"/>
          </a:xfrm>
        </p:spPr>
        <p:txBody>
          <a:bodyPr lIns="0" tIns="0" rIns="0" bIns="0"/>
          <a:lstStyle/>
          <a:p>
            <a:fld id="{71D53695-A008-2346-9633-98EF75D1DB41}" type="slidenum">
              <a:rPr lang="nl-NL" smtClean="0"/>
              <a:t>‹#›</a:t>
            </a:fld>
            <a:endParaRPr lang="nl-NL"/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38D9DBA8-D477-1D28-8CD0-B2FE2BD3C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565"/>
            <a:ext cx="8782878" cy="97971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>
              <a:defRPr sz="34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8" name="Tijdelijke aanduiding voor tekst 2">
            <a:extLst>
              <a:ext uri="{FF2B5EF4-FFF2-40B4-BE49-F238E27FC236}">
                <a16:creationId xmlns:a16="http://schemas.microsoft.com/office/drawing/2014/main" id="{E95E5324-31B6-3F10-D1BA-D4A4A8F648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383437"/>
            <a:ext cx="10515600" cy="479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5750" indent="-285750">
              <a:buFont typeface="Arial" panose="020B0604020202020204" pitchFamily="34" charset="0"/>
              <a:buChar char="•"/>
              <a:defRPr sz="2800" b="1" i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 marL="12001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 marL="16573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 marL="21145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99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D282BC-CD96-53C2-3538-9417A2A8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3062" y="6288202"/>
            <a:ext cx="2520000" cy="360000"/>
          </a:xfrm>
        </p:spPr>
        <p:txBody>
          <a:bodyPr lIns="0" tIns="0" rIns="0" bIns="0" anchor="ctr" anchorCtr="1"/>
          <a:lstStyle/>
          <a:p>
            <a:fld id="{A185EA64-E3CB-824D-AE25-FDD97FB289D1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BC1782-224C-4858-3B18-F1B9B5B0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288202"/>
            <a:ext cx="4114800" cy="365125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BE8096-BAAF-07D0-7F49-783C43B37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124" y="6322276"/>
            <a:ext cx="1080000" cy="360000"/>
          </a:xfrm>
        </p:spPr>
        <p:txBody>
          <a:bodyPr lIns="0" tIns="0" rIns="0" bIns="0"/>
          <a:lstStyle/>
          <a:p>
            <a:fld id="{71D53695-A008-2346-9633-98EF75D1DB41}" type="slidenum">
              <a:rPr lang="nl-NL" smtClean="0"/>
              <a:t>‹#›</a:t>
            </a:fld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3D05D9A-7D86-426A-773F-A274EDC87EC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693967" y="241410"/>
            <a:ext cx="1885121" cy="879254"/>
          </a:xfrm>
          <a:prstGeom prst="rect">
            <a:avLst/>
          </a:prstGeom>
        </p:spPr>
      </p:pic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38D9DBA8-D477-1D28-8CD0-B2FE2BD3C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565"/>
            <a:ext cx="8782878" cy="97971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>
              <a:defRPr sz="34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8" name="Tijdelijke aanduiding voor tekst 2">
            <a:extLst>
              <a:ext uri="{FF2B5EF4-FFF2-40B4-BE49-F238E27FC236}">
                <a16:creationId xmlns:a16="http://schemas.microsoft.com/office/drawing/2014/main" id="{E95E5324-31B6-3F10-D1BA-D4A4A8F648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383437"/>
            <a:ext cx="10515600" cy="479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5750" indent="-285750">
              <a:buFont typeface="Arial" panose="020B0604020202020204" pitchFamily="34" charset="0"/>
              <a:buChar char="•"/>
              <a:defRPr sz="2800" b="1" i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 marL="12001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 marL="16573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 marL="21145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2564978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BD282BC-CD96-53C2-3538-9417A2A8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23062" y="6288202"/>
            <a:ext cx="2520000" cy="360000"/>
          </a:xfrm>
        </p:spPr>
        <p:txBody>
          <a:bodyPr lIns="0" tIns="0" rIns="0" bIns="0" anchor="ctr" anchorCtr="1"/>
          <a:lstStyle/>
          <a:p>
            <a:fld id="{A185EA64-E3CB-824D-AE25-FDD97FB289D1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BC1782-224C-4858-3B18-F1B9B5B02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288202"/>
            <a:ext cx="4114800" cy="365125"/>
          </a:xfrm>
        </p:spPr>
        <p:txBody>
          <a:bodyPr lIns="0" tIns="0" rIns="0" bIns="0"/>
          <a:lstStyle>
            <a:lvl1pPr algn="l"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BE8096-BAAF-07D0-7F49-783C43B37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124" y="6322276"/>
            <a:ext cx="1080000" cy="360000"/>
          </a:xfrm>
        </p:spPr>
        <p:txBody>
          <a:bodyPr lIns="0" tIns="0" rIns="0" bIns="0"/>
          <a:lstStyle/>
          <a:p>
            <a:fld id="{71D53695-A008-2346-9633-98EF75D1DB41}" type="slidenum">
              <a:rPr lang="nl-NL" smtClean="0"/>
              <a:t>‹#›</a:t>
            </a:fld>
            <a:endParaRPr lang="nl-NL"/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38D9DBA8-D477-1D28-8CD0-B2FE2BD3CD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2565"/>
            <a:ext cx="8782878" cy="97971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>
              <a:defRPr sz="34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8" name="Tijdelijke aanduiding voor tekst 2">
            <a:extLst>
              <a:ext uri="{FF2B5EF4-FFF2-40B4-BE49-F238E27FC236}">
                <a16:creationId xmlns:a16="http://schemas.microsoft.com/office/drawing/2014/main" id="{E95E5324-31B6-3F10-D1BA-D4A4A8F6486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383437"/>
            <a:ext cx="10515600" cy="4793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85750" indent="-285750">
              <a:buFont typeface="Arial" panose="020B0604020202020204" pitchFamily="34" charset="0"/>
              <a:buChar char="•"/>
              <a:defRPr sz="2800" b="1" i="0">
                <a:latin typeface="Open Sans Semibold" panose="020B0606030504020204" pitchFamily="34" charset="0"/>
                <a:ea typeface="Open Sans Semibold" panose="020B0606030504020204" pitchFamily="34" charset="0"/>
                <a:cs typeface="Open Sans Semibold" panose="020B0606030504020204" pitchFamily="34" charset="0"/>
              </a:defRPr>
            </a:lvl1pPr>
            <a:lvl2pPr marL="7429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 marL="12001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 marL="16573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 marL="2114550" indent="-285750">
              <a:buFont typeface="Arial" panose="020B0604020202020204" pitchFamily="34" charset="0"/>
              <a:buChar char="•"/>
              <a:defRPr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nl-NL" dirty="0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540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A26BB5F-804B-030A-726E-B8A28C7A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B14C6F5-C456-853C-0097-50E4975BD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7AE21A-56E3-22E1-9F00-412E1DD7D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5EA64-E3CB-824D-AE25-FDD97FB289D1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FB7AD1-527A-CC83-64C8-B1FF9C8982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E2E3C4-B317-4E70-346E-6B3902074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53695-A008-2346-9633-98EF75D1DB4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876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Open Sans Semibold" panose="020B0606030504020204" pitchFamily="34" charset="0"/>
          <a:ea typeface="Open Sans Semibold" panose="020B0606030504020204" pitchFamily="34" charset="0"/>
          <a:cs typeface="Open Sans Semibold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Open Sans Semibold" panose="020B0606030504020204" pitchFamily="34" charset="0"/>
          <a:ea typeface="Open Sans Semibold" panose="020B0606030504020204" pitchFamily="34" charset="0"/>
          <a:cs typeface="Open Sans Semibold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A26BB5F-804B-030A-726E-B8A28C7A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B14C6F5-C456-853C-0097-50E4975BD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7AE21A-56E3-22E1-9F00-412E1DD7D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5EA64-E3CB-824D-AE25-FDD97FB289D1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FB7AD1-527A-CC83-64C8-B1FF9C8982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E2E3C4-B317-4E70-346E-6B3902074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53695-A008-2346-9633-98EF75D1DB4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2713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9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Open Sans Semibold" panose="020B0606030504020204" pitchFamily="34" charset="0"/>
          <a:ea typeface="Open Sans Semibold" panose="020B0606030504020204" pitchFamily="34" charset="0"/>
          <a:cs typeface="Open Sans Semibold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Open Sans Semibold" panose="020B0606030504020204" pitchFamily="34" charset="0"/>
          <a:ea typeface="Open Sans Semibold" panose="020B0606030504020204" pitchFamily="34" charset="0"/>
          <a:cs typeface="Open Sans Semibold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A26BB5F-804B-030A-726E-B8A28C7A2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B14C6F5-C456-853C-0097-50E4975BD1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07AE21A-56E3-22E1-9F00-412E1DD7D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5EA64-E3CB-824D-AE25-FDD97FB289D1}" type="datetimeFigureOut">
              <a:rPr lang="nl-NL" smtClean="0"/>
              <a:t>18-5-2026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3FB7AD1-527A-CC83-64C8-B1FF9C8982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E2E3C4-B317-4E70-346E-6B3902074A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53695-A008-2346-9633-98EF75D1DB4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0977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Open Sans Semibold" panose="020B0606030504020204" pitchFamily="34" charset="0"/>
          <a:ea typeface="Open Sans Semibold" panose="020B0606030504020204" pitchFamily="34" charset="0"/>
          <a:cs typeface="Open Sans Semibold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Open Sans Semibold" panose="020B0606030504020204" pitchFamily="34" charset="0"/>
          <a:ea typeface="Open Sans Semibold" panose="020B0606030504020204" pitchFamily="34" charset="0"/>
          <a:cs typeface="Open Sans Semibold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A42D0E-476C-9A23-18D4-FC93B8BFC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152294"/>
            <a:ext cx="9254924" cy="2390742"/>
          </a:xfrm>
        </p:spPr>
        <p:txBody>
          <a:bodyPr/>
          <a:lstStyle/>
          <a:p>
            <a:r>
              <a:rPr lang="nl-NL" dirty="0">
                <a:latin typeface="Open Sans ExtraBold"/>
                <a:ea typeface="Open Sans ExtraBold"/>
                <a:cs typeface="Open Sans ExtraBold"/>
              </a:rPr>
              <a:t>Versnellen en stabiliseren</a:t>
            </a:r>
            <a:br>
              <a:rPr lang="nl-NL" dirty="0">
                <a:latin typeface="Open Sans ExtraBold"/>
                <a:ea typeface="Open Sans ExtraBold"/>
                <a:cs typeface="Open Sans ExtraBold"/>
              </a:rPr>
            </a:br>
            <a:endParaRPr lang="en-US" dirty="0"/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1FC32611-C0A6-CB3A-D845-26C003E352DF}"/>
              </a:ext>
            </a:extLst>
          </p:cNvPr>
          <p:cNvSpPr txBox="1">
            <a:spLocks/>
          </p:cNvSpPr>
          <p:nvPr/>
        </p:nvSpPr>
        <p:spPr>
          <a:xfrm>
            <a:off x="838200" y="3424692"/>
            <a:ext cx="9254924" cy="129662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i="0" kern="1200">
                <a:solidFill>
                  <a:schemeClr val="tx1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nl-NL" sz="2800" dirty="0">
                <a:latin typeface="Open Sans ExtraBold"/>
                <a:ea typeface="Open Sans ExtraBold"/>
                <a:cs typeface="Open Sans ExtraBold"/>
              </a:rPr>
              <a:t>Joek van der Zwaan</a:t>
            </a:r>
          </a:p>
          <a:p>
            <a:r>
              <a:rPr lang="nl-NL" sz="2800" dirty="0">
                <a:latin typeface="Open Sans ExtraBold"/>
                <a:ea typeface="Open Sans ExtraBold"/>
                <a:cs typeface="Open Sans ExtraBold"/>
              </a:rPr>
              <a:t>Universiteit Utrecht</a:t>
            </a:r>
            <a:endParaRPr lang="en-US" sz="2800" dirty="0"/>
          </a:p>
        </p:txBody>
      </p:sp>
      <p:pic>
        <p:nvPicPr>
          <p:cNvPr id="4" name="Picture 2" descr="Voorbeeld van het aangepaste UU-logo">
            <a:extLst>
              <a:ext uri="{FF2B5EF4-FFF2-40B4-BE49-F238E27FC236}">
                <a16:creationId xmlns:a16="http://schemas.microsoft.com/office/drawing/2014/main" id="{C97E6539-5963-7080-EDB6-BEE7DEAE1E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38"/>
          <a:stretch/>
        </p:blipFill>
        <p:spPr bwMode="auto">
          <a:xfrm>
            <a:off x="7255714" y="237873"/>
            <a:ext cx="3634081" cy="211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047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FC975-6D3B-33F9-4E86-7C4905ED2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1E374B-7705-9CA0-25E6-48EF46909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Normalisering</a:t>
            </a:r>
            <a:r>
              <a:rPr lang="en-GB" dirty="0"/>
              <a:t> in </a:t>
            </a:r>
            <a:r>
              <a:rPr lang="en-GB" dirty="0" err="1"/>
              <a:t>personen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EC7202D-8F0F-12E7-098F-46BBCD0D17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Duurzaamheid </a:t>
            </a:r>
            <a:r>
              <a:rPr lang="en-GB" dirty="0" err="1"/>
              <a:t>heeft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plek</a:t>
            </a:r>
            <a:r>
              <a:rPr lang="en-GB" dirty="0"/>
              <a:t> in:</a:t>
            </a:r>
          </a:p>
          <a:p>
            <a:pPr>
              <a:buFontTx/>
              <a:buChar char="-"/>
            </a:pP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Onze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capaciteiten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Onze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beeldvorming</a:t>
            </a:r>
            <a:endParaRPr lang="en-GB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buFontTx/>
              <a:buChar char="-"/>
            </a:pP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Ons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verantwoordelijkheidsgevoel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err="1"/>
              <a:t>Landelijk</a:t>
            </a:r>
            <a:r>
              <a:rPr lang="en-GB" dirty="0"/>
              <a:t> </a:t>
            </a:r>
            <a:r>
              <a:rPr lang="en-GB" dirty="0" err="1"/>
              <a:t>voorbeeld</a:t>
            </a:r>
            <a:r>
              <a:rPr lang="en-GB" dirty="0"/>
              <a:t>: </a:t>
            </a:r>
          </a:p>
          <a:p>
            <a:pPr lvl="1"/>
            <a:r>
              <a:rPr lang="en-GB" dirty="0"/>
              <a:t>Duurzaamheid in het </a:t>
            </a:r>
            <a:r>
              <a:rPr lang="en-GB" dirty="0" err="1"/>
              <a:t>zorgonderwijs</a:t>
            </a:r>
            <a:endParaRPr lang="en-GB" dirty="0"/>
          </a:p>
          <a:p>
            <a:r>
              <a:rPr lang="en-GB" dirty="0" err="1"/>
              <a:t>Voorbeeld</a:t>
            </a:r>
            <a:r>
              <a:rPr lang="en-GB" dirty="0"/>
              <a:t> in het </a:t>
            </a:r>
            <a:r>
              <a:rPr lang="en-GB" dirty="0" err="1"/>
              <a:t>ziekenhuis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Gesprekken</a:t>
            </a:r>
            <a:r>
              <a:rPr lang="en-GB" dirty="0"/>
              <a:t> over Duurzaamheid</a:t>
            </a:r>
          </a:p>
          <a:p>
            <a:pPr lvl="1"/>
            <a:r>
              <a:rPr lang="en-GB" dirty="0"/>
              <a:t>Green Teams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2733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1CCC3-8274-3214-2F92-FFF2B138B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EE72EF-5298-3747-F7F0-E7F540DF3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Normalisering</a:t>
            </a:r>
            <a:r>
              <a:rPr lang="en-GB" dirty="0"/>
              <a:t> is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interactie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D6ECDE-8185-88FC-171C-B0D404991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Interactie</a:t>
            </a:r>
            <a:r>
              <a:rPr lang="en-GB" dirty="0"/>
              <a:t> </a:t>
            </a:r>
            <a:r>
              <a:rPr lang="en-GB" dirty="0" err="1"/>
              <a:t>tussen</a:t>
            </a:r>
            <a:r>
              <a:rPr lang="en-GB" dirty="0"/>
              <a:t>:</a:t>
            </a:r>
          </a:p>
          <a:p>
            <a:pPr>
              <a:buFontTx/>
              <a:buChar char="-"/>
            </a:pP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Techniek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instituties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en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personen</a:t>
            </a:r>
            <a:endParaRPr lang="en-GB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buFontTx/>
              <a:buChar char="-"/>
            </a:pPr>
            <a:endParaRPr lang="en-GB" dirty="0"/>
          </a:p>
          <a:p>
            <a:pPr marL="0" indent="0">
              <a:buNone/>
            </a:pPr>
            <a:r>
              <a:rPr lang="en-GB" dirty="0" err="1"/>
              <a:t>Interactie</a:t>
            </a:r>
            <a:r>
              <a:rPr lang="en-GB" dirty="0"/>
              <a:t> </a:t>
            </a:r>
            <a:r>
              <a:rPr lang="en-GB" dirty="0" err="1"/>
              <a:t>tussen</a:t>
            </a:r>
            <a:r>
              <a:rPr lang="en-GB" dirty="0"/>
              <a:t> </a:t>
            </a:r>
            <a:r>
              <a:rPr lang="en-GB" dirty="0" err="1"/>
              <a:t>verschillende</a:t>
            </a:r>
            <a:r>
              <a:rPr lang="en-GB" dirty="0"/>
              <a:t> </a:t>
            </a:r>
            <a:r>
              <a:rPr lang="en-GB" dirty="0" err="1"/>
              <a:t>plekken</a:t>
            </a:r>
            <a:endParaRPr lang="en-GB" dirty="0"/>
          </a:p>
          <a:p>
            <a:pPr>
              <a:buFontTx/>
              <a:buChar char="-"/>
            </a:pP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Ziekenhuisvloer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onderwijs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wetgeving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zorgverzekering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beroepsgroepen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etc. </a:t>
            </a:r>
          </a:p>
          <a:p>
            <a:pPr>
              <a:buFontTx/>
              <a:buChar char="-"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5903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A1A6C-5C21-69F2-9856-2F8FBA829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D0D2FC-3708-9647-EA33-66397EC33E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Afsluiting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7AD7E16-2A7A-CF18-47FA-4FB2404C06B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81301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8C9C7-FE38-03E0-B8F2-E900701CD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526171-4BE6-361D-B66F-4991AEB78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Dus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E083A34-603E-A2C2-9012-894509FDD4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Veel is </a:t>
            </a:r>
            <a:r>
              <a:rPr lang="en-GB" dirty="0" err="1"/>
              <a:t>gaande</a:t>
            </a:r>
            <a:endParaRPr lang="en-GB" dirty="0"/>
          </a:p>
          <a:p>
            <a:r>
              <a:rPr lang="en-GB" dirty="0" err="1"/>
              <a:t>Transities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complex</a:t>
            </a:r>
          </a:p>
          <a:p>
            <a:r>
              <a:rPr lang="en-GB" dirty="0"/>
              <a:t>Maar </a:t>
            </a:r>
            <a:r>
              <a:rPr lang="en-GB" dirty="0" err="1"/>
              <a:t>volgende</a:t>
            </a:r>
            <a:r>
              <a:rPr lang="en-GB" dirty="0"/>
              <a:t> stap: Maak </a:t>
            </a:r>
            <a:r>
              <a:rPr lang="en-GB" dirty="0" err="1"/>
              <a:t>duurzaamheid</a:t>
            </a:r>
            <a:r>
              <a:rPr lang="en-GB" dirty="0"/>
              <a:t> </a:t>
            </a:r>
            <a:r>
              <a:rPr lang="en-GB" dirty="0" err="1"/>
              <a:t>normaal</a:t>
            </a:r>
            <a:endParaRPr lang="en-GB" dirty="0"/>
          </a:p>
          <a:p>
            <a:endParaRPr lang="en-GB" dirty="0"/>
          </a:p>
          <a:p>
            <a:r>
              <a:rPr lang="en-GB" dirty="0"/>
              <a:t>Een </a:t>
            </a:r>
            <a:r>
              <a:rPr lang="en-GB" dirty="0" err="1"/>
              <a:t>voorbeeld</a:t>
            </a:r>
            <a:r>
              <a:rPr lang="en-GB" dirty="0"/>
              <a:t>: </a:t>
            </a:r>
          </a:p>
          <a:p>
            <a:pPr lvl="1"/>
            <a:r>
              <a:rPr lang="en-GB" dirty="0" err="1"/>
              <a:t>Zorgkosten</a:t>
            </a:r>
            <a:r>
              <a:rPr lang="en-GB" dirty="0"/>
              <a:t> </a:t>
            </a:r>
            <a:r>
              <a:rPr lang="en-GB" dirty="0" err="1"/>
              <a:t>zijn</a:t>
            </a:r>
            <a:r>
              <a:rPr lang="en-GB" dirty="0"/>
              <a:t> </a:t>
            </a:r>
            <a:r>
              <a:rPr lang="en-GB" dirty="0" err="1"/>
              <a:t>vaak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onderwerp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Stel </a:t>
            </a:r>
            <a:r>
              <a:rPr lang="en-GB" dirty="0" err="1"/>
              <a:t>jezelf</a:t>
            </a:r>
            <a:r>
              <a:rPr lang="en-GB" dirty="0"/>
              <a:t> </a:t>
            </a:r>
            <a:r>
              <a:rPr lang="en-GB" dirty="0" err="1"/>
              <a:t>automatisch</a:t>
            </a:r>
            <a:r>
              <a:rPr lang="en-GB" dirty="0"/>
              <a:t> de </a:t>
            </a:r>
            <a:r>
              <a:rPr lang="en-GB" dirty="0" err="1"/>
              <a:t>vraag</a:t>
            </a:r>
            <a:r>
              <a:rPr lang="en-GB" dirty="0"/>
              <a:t>: en de </a:t>
            </a:r>
            <a:r>
              <a:rPr lang="en-GB" dirty="0" err="1"/>
              <a:t>kosten</a:t>
            </a:r>
            <a:r>
              <a:rPr lang="en-GB" dirty="0"/>
              <a:t> </a:t>
            </a:r>
            <a:r>
              <a:rPr lang="en-GB" dirty="0" err="1"/>
              <a:t>voor</a:t>
            </a:r>
            <a:r>
              <a:rPr lang="en-GB" dirty="0"/>
              <a:t> het milieu? </a:t>
            </a:r>
          </a:p>
        </p:txBody>
      </p:sp>
    </p:spTree>
    <p:extLst>
      <p:ext uri="{BB962C8B-B14F-4D97-AF65-F5344CB8AC3E}">
        <p14:creationId xmlns:p14="http://schemas.microsoft.com/office/powerpoint/2010/main" val="1322916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C37ABF-8852-9B29-38CD-61CC58C167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Bedankt!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E2B763E-35E1-BB5A-199B-7405220931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45955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5B3B3D-4D6C-50A6-44C4-007C15EB8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Introductie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F3E72B5-8015-90E4-C796-F9A430669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noProof="0" dirty="0"/>
              <a:t>ESCH-R</a:t>
            </a:r>
          </a:p>
          <a:p>
            <a:pPr lvl="1"/>
            <a:r>
              <a:rPr lang="nl-NL" noProof="0" dirty="0"/>
              <a:t>Consortium voor circulaire ziekenhuizen</a:t>
            </a:r>
          </a:p>
          <a:p>
            <a:r>
              <a:rPr lang="nl-NL" noProof="0" dirty="0"/>
              <a:t>Universiteit Utrecht, Innovatiewetenschappen</a:t>
            </a:r>
          </a:p>
          <a:p>
            <a:pPr lvl="1"/>
            <a:r>
              <a:rPr lang="nl-NL" noProof="0" dirty="0"/>
              <a:t>Welke systemische barrières staat de transitie in de weg?</a:t>
            </a:r>
          </a:p>
          <a:p>
            <a:pPr lvl="1"/>
            <a:r>
              <a:rPr lang="nl-NL" dirty="0"/>
              <a:t>Hoe kunnen we de transitie versnellen?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761959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24CB76-5216-CC53-1222-E5AF6DE21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Paradox van </a:t>
            </a:r>
            <a:r>
              <a:rPr lang="en-GB" dirty="0" err="1"/>
              <a:t>duurzaamheid</a:t>
            </a:r>
            <a:r>
              <a:rPr lang="en-GB" dirty="0"/>
              <a:t> en de </a:t>
            </a:r>
            <a:r>
              <a:rPr lang="en-GB" dirty="0" err="1"/>
              <a:t>zorgsector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2C8A8B7-55BC-81F9-2642-897B3F025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buFontTx/>
              <a:buChar char="-"/>
            </a:pP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We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maken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mensen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ziek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door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mensen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beter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te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maken</a:t>
            </a:r>
            <a:endParaRPr lang="en-GB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buFontTx/>
              <a:buChar char="-"/>
            </a:pP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Ook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financiele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praktische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geopolitieke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milieu-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gerelateerde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, en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sociale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redenen</a:t>
            </a:r>
            <a:endParaRPr lang="en-GB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0120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D7CE8E3-B62A-13A4-1B32-1130014FD7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Positieve kant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548341B-FC6C-440B-3628-263ACB4D56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2605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30682-51E5-BB8F-D045-773E61E70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79249D-A704-1E1B-2394-0149BDAB8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Transitie</a:t>
            </a:r>
            <a:r>
              <a:rPr lang="en-GB" dirty="0"/>
              <a:t> is </a:t>
            </a:r>
            <a:r>
              <a:rPr lang="en-GB" dirty="0" err="1"/>
              <a:t>gaande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E857A7-810F-0D71-0E0A-1364C4690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noProof="0" dirty="0"/>
              <a:t>Voorgaande jaar: duurzaamheidsverslagen</a:t>
            </a:r>
          </a:p>
          <a:p>
            <a:pPr lvl="1"/>
            <a:r>
              <a:rPr lang="nl-NL" noProof="0" dirty="0"/>
              <a:t>Heel veel individuele voorbeelden van CE of Duurzaamheid</a:t>
            </a:r>
          </a:p>
          <a:p>
            <a:pPr lvl="1"/>
            <a:r>
              <a:rPr lang="nl-NL" noProof="0" dirty="0"/>
              <a:t>Op verschillende plekken</a:t>
            </a:r>
          </a:p>
          <a:p>
            <a:pPr lvl="2"/>
            <a:r>
              <a:rPr lang="nl-NL" noProof="0" dirty="0"/>
              <a:t>Landelijk (wet en regelgeving, richtlijnen) </a:t>
            </a:r>
          </a:p>
          <a:p>
            <a:pPr lvl="2"/>
            <a:r>
              <a:rPr lang="nl-NL" noProof="0" dirty="0"/>
              <a:t>Per organisatie (green teams, financiële ruimte, afvalverwerking)</a:t>
            </a:r>
          </a:p>
          <a:p>
            <a:pPr lvl="2"/>
            <a:r>
              <a:rPr lang="nl-NL" noProof="0" dirty="0"/>
              <a:t>Op de werkvloer (bewustzijn, andere materialen)</a:t>
            </a:r>
          </a:p>
          <a:p>
            <a:pPr lvl="1"/>
            <a:r>
              <a:rPr lang="nl-NL" dirty="0"/>
              <a:t>Bottom-up én top-down </a:t>
            </a:r>
            <a:endParaRPr lang="nl-NL" noProof="0" dirty="0"/>
          </a:p>
          <a:p>
            <a:r>
              <a:rPr lang="nl-NL" dirty="0"/>
              <a:t>Veel urgentie (bij mensen in de ‘groene’ bubbel’)</a:t>
            </a:r>
          </a:p>
          <a:p>
            <a:pPr lvl="1"/>
            <a:r>
              <a:rPr lang="nl-NL" dirty="0"/>
              <a:t>Speciale urgentie zelfs</a:t>
            </a:r>
            <a:endParaRPr lang="nl-NL" noProof="0" dirty="0"/>
          </a:p>
          <a:p>
            <a:r>
              <a:rPr lang="nl-NL" noProof="0" dirty="0"/>
              <a:t>Maar gaat het snel genoeg?</a:t>
            </a:r>
          </a:p>
        </p:txBody>
      </p:sp>
    </p:spTree>
    <p:extLst>
      <p:ext uri="{BB962C8B-B14F-4D97-AF65-F5344CB8AC3E}">
        <p14:creationId xmlns:p14="http://schemas.microsoft.com/office/powerpoint/2010/main" val="475856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73E95-2B0F-08E6-104A-C6556ACA6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05BF2-C59A-AD53-D628-A258ACA7E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Versnellen</a:t>
            </a:r>
            <a:r>
              <a:rPr lang="en-GB" dirty="0"/>
              <a:t>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E16E58-AEBF-CEBF-611B-4F45ED3D2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436"/>
            <a:ext cx="10515600" cy="5215771"/>
          </a:xfrm>
        </p:spPr>
        <p:txBody>
          <a:bodyPr/>
          <a:lstStyle/>
          <a:p>
            <a:r>
              <a:rPr lang="en-GB" dirty="0" err="1"/>
              <a:t>Transitiewetenschappen</a:t>
            </a:r>
            <a:endParaRPr lang="en-GB" dirty="0"/>
          </a:p>
          <a:p>
            <a:r>
              <a:rPr lang="en-GB" dirty="0"/>
              <a:t>Vast patroon (</a:t>
            </a:r>
            <a:r>
              <a:rPr lang="en-GB" dirty="0" err="1"/>
              <a:t>versimpeld</a:t>
            </a:r>
            <a:r>
              <a:rPr lang="en-GB" dirty="0"/>
              <a:t>)</a:t>
            </a:r>
          </a:p>
          <a:p>
            <a:pPr lvl="1"/>
            <a:r>
              <a:rPr lang="en-GB" dirty="0" err="1"/>
              <a:t>Experimenteren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Take-off </a:t>
            </a:r>
          </a:p>
          <a:p>
            <a:pPr lvl="1"/>
            <a:r>
              <a:rPr lang="en-GB" dirty="0" err="1"/>
              <a:t>Versnellen</a:t>
            </a:r>
            <a:r>
              <a:rPr lang="en-GB" dirty="0"/>
              <a:t> en </a:t>
            </a:r>
            <a:r>
              <a:rPr lang="en-GB" dirty="0" err="1"/>
              <a:t>stabiliseren</a:t>
            </a:r>
            <a:r>
              <a:rPr lang="en-GB" dirty="0"/>
              <a:t> </a:t>
            </a:r>
          </a:p>
          <a:p>
            <a:pPr marL="0" indent="0">
              <a:buNone/>
            </a:pP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sz="500" dirty="0" err="1"/>
              <a:t>Loorbach</a:t>
            </a:r>
            <a:r>
              <a:rPr lang="en-GB" sz="500" dirty="0"/>
              <a:t> et al., 2017)</a:t>
            </a:r>
            <a:r>
              <a:rPr lang="en-GB" dirty="0"/>
              <a:t> 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9199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54B2A-EDA4-9E6F-BF06-82631F007F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D1534F-761B-2E7F-21AF-BD9741920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Versnellen</a:t>
            </a:r>
            <a:r>
              <a:rPr lang="en-GB" dirty="0"/>
              <a:t>!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5F7AAD8-D063-704B-1DE8-964407138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436"/>
            <a:ext cx="10515600" cy="5215771"/>
          </a:xfrm>
        </p:spPr>
        <p:txBody>
          <a:bodyPr/>
          <a:lstStyle/>
          <a:p>
            <a:r>
              <a:rPr lang="en-GB" dirty="0" err="1"/>
              <a:t>Volgende</a:t>
            </a:r>
            <a:r>
              <a:rPr lang="en-GB" dirty="0"/>
              <a:t> stap</a:t>
            </a:r>
          </a:p>
          <a:p>
            <a:pPr lvl="1"/>
            <a:r>
              <a:rPr lang="en-GB" dirty="0"/>
              <a:t>Maak </a:t>
            </a:r>
            <a:r>
              <a:rPr lang="en-GB" dirty="0" err="1"/>
              <a:t>succesverhalen</a:t>
            </a:r>
            <a:r>
              <a:rPr lang="en-GB" dirty="0"/>
              <a:t> </a:t>
            </a:r>
            <a:r>
              <a:rPr lang="en-GB" dirty="0" err="1"/>
              <a:t>groter</a:t>
            </a:r>
            <a:endParaRPr lang="en-GB" dirty="0"/>
          </a:p>
          <a:p>
            <a:pPr lvl="1"/>
            <a:r>
              <a:rPr lang="en-GB" dirty="0"/>
              <a:t>En </a:t>
            </a:r>
            <a:r>
              <a:rPr lang="en-GB" dirty="0" err="1"/>
              <a:t>maak</a:t>
            </a:r>
            <a:r>
              <a:rPr lang="en-GB" dirty="0"/>
              <a:t> </a:t>
            </a:r>
            <a:r>
              <a:rPr lang="en-GB" dirty="0" err="1"/>
              <a:t>duurzaamheid</a:t>
            </a:r>
            <a:r>
              <a:rPr lang="en-GB" dirty="0"/>
              <a:t> ‘</a:t>
            </a:r>
            <a:r>
              <a:rPr lang="en-GB" dirty="0" err="1"/>
              <a:t>normaal</a:t>
            </a:r>
            <a:r>
              <a:rPr lang="en-GB" dirty="0"/>
              <a:t>’</a:t>
            </a:r>
          </a:p>
          <a:p>
            <a:r>
              <a:rPr lang="en-GB" dirty="0" err="1"/>
              <a:t>Normaal</a:t>
            </a:r>
            <a:r>
              <a:rPr lang="en-GB" dirty="0"/>
              <a:t> in </a:t>
            </a:r>
          </a:p>
          <a:p>
            <a:pPr lvl="1"/>
            <a:r>
              <a:rPr lang="en-GB" dirty="0" err="1"/>
              <a:t>Techniek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Regels en </a:t>
            </a:r>
            <a:r>
              <a:rPr lang="en-GB" dirty="0" err="1"/>
              <a:t>normen</a:t>
            </a:r>
            <a:r>
              <a:rPr lang="en-GB" dirty="0"/>
              <a:t> </a:t>
            </a:r>
          </a:p>
          <a:p>
            <a:pPr lvl="1"/>
            <a:r>
              <a:rPr lang="en-GB" dirty="0" err="1"/>
              <a:t>Personen</a:t>
            </a:r>
            <a:r>
              <a:rPr lang="en-GB" dirty="0"/>
              <a:t> </a:t>
            </a:r>
          </a:p>
          <a:p>
            <a:r>
              <a:rPr lang="en-GB" dirty="0"/>
              <a:t>Bottom-up en top-down </a:t>
            </a:r>
          </a:p>
          <a:p>
            <a:pPr lvl="1"/>
            <a:r>
              <a:rPr lang="en-GB" dirty="0" err="1"/>
              <a:t>Naast</a:t>
            </a:r>
            <a:r>
              <a:rPr lang="en-GB" dirty="0"/>
              <a:t> de patient</a:t>
            </a:r>
          </a:p>
          <a:p>
            <a:pPr lvl="1"/>
            <a:r>
              <a:rPr lang="en-GB" dirty="0"/>
              <a:t>In de </a:t>
            </a:r>
            <a:r>
              <a:rPr lang="en-GB" dirty="0" err="1"/>
              <a:t>bestuurskamer</a:t>
            </a:r>
            <a:endParaRPr lang="en-GB" dirty="0"/>
          </a:p>
          <a:p>
            <a:pPr lvl="1"/>
            <a:r>
              <a:rPr lang="en-GB" dirty="0" err="1"/>
              <a:t>Landelijk</a:t>
            </a:r>
            <a:r>
              <a:rPr lang="en-GB" dirty="0"/>
              <a:t> </a:t>
            </a:r>
            <a:r>
              <a:rPr lang="en-GB" dirty="0" err="1"/>
              <a:t>niveau</a:t>
            </a: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550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79EBC-31E2-2D33-8ED6-6DC17B5DB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E4F434-77B3-FD68-53A0-8308FE5A3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Technologische</a:t>
            </a:r>
            <a:r>
              <a:rPr lang="en-GB" dirty="0"/>
              <a:t> </a:t>
            </a:r>
            <a:r>
              <a:rPr lang="en-GB" dirty="0" err="1"/>
              <a:t>normalisering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C1C743F-00DE-2F5E-D0CD-159E4B732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0" dirty="0"/>
              <a:t>Duurzaamheid sluit </a:t>
            </a:r>
            <a:r>
              <a:rPr lang="en-GB" b="0" dirty="0" err="1"/>
              <a:t>aan</a:t>
            </a:r>
            <a:r>
              <a:rPr lang="en-GB" b="0" dirty="0"/>
              <a:t> op </a:t>
            </a:r>
          </a:p>
          <a:p>
            <a:pPr>
              <a:buFontTx/>
              <a:buChar char="-"/>
            </a:pPr>
            <a:r>
              <a:rPr lang="en-GB" b="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Bestaande</a:t>
            </a:r>
            <a:r>
              <a:rPr lang="en-GB" b="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workflow en </a:t>
            </a:r>
            <a:r>
              <a:rPr lang="en-GB" b="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techniek</a:t>
            </a:r>
            <a:endParaRPr lang="en-GB" b="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buFontTx/>
              <a:buChar char="-"/>
            </a:pPr>
            <a:r>
              <a:rPr lang="en-GB" b="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Infrastructuur</a:t>
            </a:r>
            <a:endParaRPr lang="en-GB" b="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buFontTx/>
              <a:buChar char="-"/>
            </a:pPr>
            <a:r>
              <a:rPr lang="en-GB" b="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Bredere</a:t>
            </a:r>
            <a:r>
              <a:rPr lang="en-GB" b="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b="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technische</a:t>
            </a:r>
            <a:r>
              <a:rPr lang="en-GB" b="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trends</a:t>
            </a:r>
          </a:p>
          <a:p>
            <a:pPr marL="0" indent="0">
              <a:buNone/>
            </a:pPr>
            <a:endParaRPr lang="en-GB" b="0" dirty="0"/>
          </a:p>
          <a:p>
            <a:r>
              <a:rPr lang="en-GB" dirty="0" err="1"/>
              <a:t>Landelijk</a:t>
            </a:r>
            <a:r>
              <a:rPr lang="en-GB" dirty="0"/>
              <a:t> </a:t>
            </a:r>
            <a:r>
              <a:rPr lang="en-GB" dirty="0" err="1"/>
              <a:t>voorbeeld</a:t>
            </a:r>
            <a:r>
              <a:rPr lang="en-GB" dirty="0"/>
              <a:t>: </a:t>
            </a:r>
          </a:p>
          <a:p>
            <a:pPr lvl="1"/>
            <a:r>
              <a:rPr lang="en-GB" dirty="0" err="1"/>
              <a:t>Digitalisering</a:t>
            </a:r>
            <a:r>
              <a:rPr lang="en-GB" dirty="0"/>
              <a:t> van </a:t>
            </a:r>
            <a:r>
              <a:rPr lang="en-GB" dirty="0" err="1"/>
              <a:t>patientenfolders</a:t>
            </a:r>
            <a:endParaRPr lang="en-GB" dirty="0"/>
          </a:p>
          <a:p>
            <a:r>
              <a:rPr lang="en-GB" dirty="0" err="1"/>
              <a:t>Voorbeeld</a:t>
            </a:r>
            <a:r>
              <a:rPr lang="en-GB" dirty="0"/>
              <a:t> in het </a:t>
            </a:r>
            <a:r>
              <a:rPr lang="en-GB" dirty="0" err="1"/>
              <a:t>ziekenhuis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Extra </a:t>
            </a:r>
            <a:r>
              <a:rPr lang="en-GB" dirty="0" err="1"/>
              <a:t>afvalbak</a:t>
            </a:r>
            <a:r>
              <a:rPr lang="en-GB" dirty="0"/>
              <a:t> op OK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/>
              <a:t> 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3623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F5FF9-6EBF-0F5C-7A2F-6AFEF5422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06DCC2-8EEA-BBC4-F99F-76BCBC6BB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Normalisering</a:t>
            </a:r>
            <a:r>
              <a:rPr lang="en-GB" dirty="0"/>
              <a:t> in regels en </a:t>
            </a:r>
            <a:r>
              <a:rPr lang="en-GB" dirty="0" err="1"/>
              <a:t>normen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9168640-1F87-F008-3AB0-2561FD6E6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Duurzaamheid </a:t>
            </a:r>
            <a:r>
              <a:rPr lang="en-GB" dirty="0" err="1"/>
              <a:t>heeft</a:t>
            </a:r>
            <a:r>
              <a:rPr lang="en-GB" dirty="0"/>
              <a:t> </a:t>
            </a:r>
            <a:r>
              <a:rPr lang="en-GB" dirty="0" err="1"/>
              <a:t>een</a:t>
            </a:r>
            <a:r>
              <a:rPr lang="en-GB" dirty="0"/>
              <a:t> </a:t>
            </a:r>
            <a:r>
              <a:rPr lang="en-GB" dirty="0" err="1"/>
              <a:t>plek</a:t>
            </a:r>
            <a:r>
              <a:rPr lang="en-GB" dirty="0"/>
              <a:t> in </a:t>
            </a:r>
          </a:p>
          <a:p>
            <a:pPr>
              <a:buFontTx/>
              <a:buChar char="-"/>
            </a:pP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Formele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afspraken</a:t>
            </a:r>
            <a:endParaRPr lang="en-GB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>
              <a:buFontTx/>
              <a:buChar char="-"/>
            </a:pP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Informele</a:t>
            </a:r>
            <a:r>
              <a:rPr lang="en-GB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GB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afspraken</a:t>
            </a:r>
            <a:endParaRPr lang="en-GB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0" indent="0">
              <a:buNone/>
            </a:pPr>
            <a:endParaRPr lang="en-GB" dirty="0"/>
          </a:p>
          <a:p>
            <a:r>
              <a:rPr lang="en-GB" dirty="0" err="1"/>
              <a:t>Landelijk</a:t>
            </a:r>
            <a:r>
              <a:rPr lang="en-GB" dirty="0"/>
              <a:t> </a:t>
            </a:r>
            <a:r>
              <a:rPr lang="en-GB" dirty="0" err="1"/>
              <a:t>voorbeeld</a:t>
            </a:r>
            <a:r>
              <a:rPr lang="en-GB" dirty="0"/>
              <a:t>: </a:t>
            </a:r>
          </a:p>
          <a:p>
            <a:pPr lvl="1"/>
            <a:r>
              <a:rPr lang="en-GB" dirty="0" err="1"/>
              <a:t>Richtlijnen</a:t>
            </a:r>
            <a:r>
              <a:rPr lang="en-GB" dirty="0"/>
              <a:t> </a:t>
            </a:r>
            <a:r>
              <a:rPr lang="en-GB" dirty="0" err="1"/>
              <a:t>steriel</a:t>
            </a:r>
            <a:r>
              <a:rPr lang="en-GB" dirty="0"/>
              <a:t>/</a:t>
            </a:r>
            <a:r>
              <a:rPr lang="en-GB" dirty="0" err="1"/>
              <a:t>schoon</a:t>
            </a:r>
            <a:r>
              <a:rPr lang="en-GB" dirty="0"/>
              <a:t> </a:t>
            </a:r>
            <a:r>
              <a:rPr lang="en-GB" dirty="0" err="1"/>
              <a:t>werken</a:t>
            </a:r>
            <a:endParaRPr lang="en-GB" dirty="0"/>
          </a:p>
          <a:p>
            <a:pPr lvl="1"/>
            <a:r>
              <a:rPr lang="en-GB" dirty="0"/>
              <a:t>No risk? No Glove</a:t>
            </a:r>
          </a:p>
          <a:p>
            <a:r>
              <a:rPr lang="en-GB" dirty="0" err="1"/>
              <a:t>Voorbeeld</a:t>
            </a:r>
            <a:r>
              <a:rPr lang="en-GB" dirty="0"/>
              <a:t> in het </a:t>
            </a:r>
            <a:r>
              <a:rPr lang="en-GB" dirty="0" err="1"/>
              <a:t>ziekenhuis</a:t>
            </a:r>
            <a:r>
              <a:rPr lang="en-GB" dirty="0"/>
              <a:t>:</a:t>
            </a:r>
          </a:p>
          <a:p>
            <a:pPr lvl="1"/>
            <a:r>
              <a:rPr lang="en-GB" dirty="0" err="1"/>
              <a:t>Structureel</a:t>
            </a:r>
            <a:r>
              <a:rPr lang="en-GB" dirty="0"/>
              <a:t> geld </a:t>
            </a:r>
            <a:r>
              <a:rPr lang="en-GB" dirty="0" err="1"/>
              <a:t>voor</a:t>
            </a:r>
            <a:r>
              <a:rPr lang="en-GB" dirty="0"/>
              <a:t> </a:t>
            </a:r>
            <a:r>
              <a:rPr lang="en-GB" dirty="0" err="1"/>
              <a:t>duurzaamheid</a:t>
            </a:r>
            <a:r>
              <a:rPr lang="en-GB" dirty="0"/>
              <a:t> </a:t>
            </a:r>
          </a:p>
          <a:p>
            <a:pPr lvl="1"/>
            <a:r>
              <a:rPr lang="en-GB" dirty="0"/>
              <a:t>De week van de </a:t>
            </a:r>
            <a:r>
              <a:rPr lang="en-GB" dirty="0" err="1"/>
              <a:t>duurzaamheid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6314891"/>
      </p:ext>
    </p:extLst>
  </p:cSld>
  <p:clrMapOvr>
    <a:masterClrMapping/>
  </p:clrMapOvr>
</p:sld>
</file>

<file path=ppt/theme/theme1.xml><?xml version="1.0" encoding="utf-8"?>
<a:theme xmlns:a="http://schemas.openxmlformats.org/drawingml/2006/main" name="Titel (voorblad)">
  <a:themeElements>
    <a:clrScheme name="Erasmus Esch-R">
      <a:dk1>
        <a:srgbClr val="00A100"/>
      </a:dk1>
      <a:lt1>
        <a:srgbClr val="FFFFFF"/>
      </a:lt1>
      <a:dk2>
        <a:srgbClr val="00A000"/>
      </a:dk2>
      <a:lt2>
        <a:srgbClr val="FFFFFF"/>
      </a:lt2>
      <a:accent1>
        <a:srgbClr val="ABD309"/>
      </a:accent1>
      <a:accent2>
        <a:srgbClr val="00A000"/>
      </a:accent2>
      <a:accent3>
        <a:srgbClr val="F7931E"/>
      </a:accent3>
      <a:accent4>
        <a:srgbClr val="78C9E3"/>
      </a:accent4>
      <a:accent5>
        <a:srgbClr val="000000"/>
      </a:accent5>
      <a:accent6>
        <a:srgbClr val="FFFFFF"/>
      </a:accent6>
      <a:hlink>
        <a:srgbClr val="ABD309"/>
      </a:hlink>
      <a:folHlink>
        <a:srgbClr val="00A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CH-R Preso" id="{69D361CF-0146-B243-A2FE-29D9670B1AAD}" vid="{73FB8C2C-BBD3-3044-B97A-EF681A754A6A}"/>
    </a:ext>
  </a:extLst>
</a:theme>
</file>

<file path=ppt/theme/theme2.xml><?xml version="1.0" encoding="utf-8"?>
<a:theme xmlns:a="http://schemas.openxmlformats.org/drawingml/2006/main" name="Hoofdstuktitels">
  <a:themeElements>
    <a:clrScheme name="Erasmus Esch-R">
      <a:dk1>
        <a:srgbClr val="00A100"/>
      </a:dk1>
      <a:lt1>
        <a:srgbClr val="FFFFFF"/>
      </a:lt1>
      <a:dk2>
        <a:srgbClr val="00A000"/>
      </a:dk2>
      <a:lt2>
        <a:srgbClr val="FFFFFF"/>
      </a:lt2>
      <a:accent1>
        <a:srgbClr val="ABD309"/>
      </a:accent1>
      <a:accent2>
        <a:srgbClr val="00A000"/>
      </a:accent2>
      <a:accent3>
        <a:srgbClr val="F7931E"/>
      </a:accent3>
      <a:accent4>
        <a:srgbClr val="78C9E3"/>
      </a:accent4>
      <a:accent5>
        <a:srgbClr val="000000"/>
      </a:accent5>
      <a:accent6>
        <a:srgbClr val="FFFFFF"/>
      </a:accent6>
      <a:hlink>
        <a:srgbClr val="ABD309"/>
      </a:hlink>
      <a:folHlink>
        <a:srgbClr val="00A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CH-R Preso" id="{69D361CF-0146-B243-A2FE-29D9670B1AAD}" vid="{72ECD182-2A35-C141-9A79-0C65E976E515}"/>
    </a:ext>
  </a:extLst>
</a:theme>
</file>

<file path=ppt/theme/theme3.xml><?xml version="1.0" encoding="utf-8"?>
<a:theme xmlns:a="http://schemas.openxmlformats.org/drawingml/2006/main" name="2_Titel (voorblad)">
  <a:themeElements>
    <a:clrScheme name="Erasmus Esch-R">
      <a:dk1>
        <a:srgbClr val="00A100"/>
      </a:dk1>
      <a:lt1>
        <a:srgbClr val="FFFFFF"/>
      </a:lt1>
      <a:dk2>
        <a:srgbClr val="00A000"/>
      </a:dk2>
      <a:lt2>
        <a:srgbClr val="FFFFFF"/>
      </a:lt2>
      <a:accent1>
        <a:srgbClr val="ABD309"/>
      </a:accent1>
      <a:accent2>
        <a:srgbClr val="00A000"/>
      </a:accent2>
      <a:accent3>
        <a:srgbClr val="F7931E"/>
      </a:accent3>
      <a:accent4>
        <a:srgbClr val="78C9E3"/>
      </a:accent4>
      <a:accent5>
        <a:srgbClr val="000000"/>
      </a:accent5>
      <a:accent6>
        <a:srgbClr val="FFFFFF"/>
      </a:accent6>
      <a:hlink>
        <a:srgbClr val="ABD309"/>
      </a:hlink>
      <a:folHlink>
        <a:srgbClr val="00A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CH-R Preso" id="{69D361CF-0146-B243-A2FE-29D9670B1AAD}" vid="{22F1BACA-5C1C-EE4F-AD28-2CFDD3D2EFC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020014-4f37-471e-85f1-2c8e434c8440">
      <Terms xmlns="http://schemas.microsoft.com/office/infopath/2007/PartnerControls"/>
    </lcf76f155ced4ddcb4097134ff3c332f>
    <TaxCatchAll xmlns="08ff0f56-a373-4a27-8156-252302b9ef1d" xsi:nil="true"/>
    <Protocolsuploaded xmlns="ec020014-4f37-471e-85f1-2c8e434c8440">false</Protocolsuploade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DFE7118E999244A87DB0CBA0AE77D0" ma:contentTypeVersion="16" ma:contentTypeDescription="Een nieuw document maken." ma:contentTypeScope="" ma:versionID="744bb74bbb13651ab25f9e87286b0073">
  <xsd:schema xmlns:xsd="http://www.w3.org/2001/XMLSchema" xmlns:xs="http://www.w3.org/2001/XMLSchema" xmlns:p="http://schemas.microsoft.com/office/2006/metadata/properties" xmlns:ns2="ec020014-4f37-471e-85f1-2c8e434c8440" xmlns:ns3="08ff0f56-a373-4a27-8156-252302b9ef1d" targetNamespace="http://schemas.microsoft.com/office/2006/metadata/properties" ma:root="true" ma:fieldsID="83520c8e7424498a67fbcf0eeb88bd81" ns2:_="" ns3:_="">
    <xsd:import namespace="ec020014-4f37-471e-85f1-2c8e434c8440"/>
    <xsd:import namespace="08ff0f56-a373-4a27-8156-252302b9ef1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Protocolsuploade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020014-4f37-471e-85f1-2c8e434c84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e63458cd-ce2d-47d3-a8fb-aba961f6e9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Protocolsuploaded" ma:index="23" nillable="true" ma:displayName="Protocols uploaded" ma:default="0" ma:format="Dropdown" ma:internalName="Protocolsuploaded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ff0f56-a373-4a27-8156-252302b9ef1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358a9d9-b0cb-481e-9086-79d55ace64fd}" ma:internalName="TaxCatchAll" ma:showField="CatchAllData" ma:web="08ff0f56-a373-4a27-8156-252302b9ef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902E5D4-1A4F-4DD5-9A53-5ABF2104A9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6130402-4F3A-44DC-8464-B27EE3E27E89}">
  <ds:schemaRefs>
    <ds:schemaRef ds:uri="http://schemas.openxmlformats.org/package/2006/metadata/core-properties"/>
    <ds:schemaRef ds:uri="http://www.w3.org/XML/1998/namespace"/>
    <ds:schemaRef ds:uri="http://purl.org/dc/terms/"/>
    <ds:schemaRef ds:uri="http://purl.org/dc/dcmitype/"/>
    <ds:schemaRef ds:uri="http://purl.org/dc/elements/1.1/"/>
    <ds:schemaRef ds:uri="http://schemas.microsoft.com/office/2006/documentManagement/types"/>
    <ds:schemaRef ds:uri="08ff0f56-a373-4a27-8156-252302b9ef1d"/>
    <ds:schemaRef ds:uri="http://schemas.microsoft.com/office/2006/metadata/properties"/>
    <ds:schemaRef ds:uri="http://schemas.microsoft.com/office/infopath/2007/PartnerControls"/>
    <ds:schemaRef ds:uri="ec020014-4f37-471e-85f1-2c8e434c8440"/>
  </ds:schemaRefs>
</ds:datastoreItem>
</file>

<file path=customXml/itemProps3.xml><?xml version="1.0" encoding="utf-8"?>
<ds:datastoreItem xmlns:ds="http://schemas.openxmlformats.org/officeDocument/2006/customXml" ds:itemID="{9A91835E-FB9D-4369-BE8F-BEAA25B7E6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020014-4f37-471e-85f1-2c8e434c8440"/>
    <ds:schemaRef ds:uri="08ff0f56-a373-4a27-8156-252302b9ef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Titel (voorblad)</Template>
  <TotalTime>0</TotalTime>
  <Words>368</Words>
  <Application>Microsoft Office PowerPoint</Application>
  <PresentationFormat>Widescreen</PresentationFormat>
  <Paragraphs>94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Open Sans ExtraBold</vt:lpstr>
      <vt:lpstr>Open Sans Light</vt:lpstr>
      <vt:lpstr>Open Sans Semibold</vt:lpstr>
      <vt:lpstr>Titel (voorblad)</vt:lpstr>
      <vt:lpstr>Hoofdstuktitels</vt:lpstr>
      <vt:lpstr>2_Titel (voorblad)</vt:lpstr>
      <vt:lpstr>Versnellen en stabiliseren </vt:lpstr>
      <vt:lpstr>Introductie</vt:lpstr>
      <vt:lpstr>Paradox van duurzaamheid en de zorgsector</vt:lpstr>
      <vt:lpstr>Positieve kant</vt:lpstr>
      <vt:lpstr>Transitie is gaande</vt:lpstr>
      <vt:lpstr>Versnellen?</vt:lpstr>
      <vt:lpstr>Versnellen!</vt:lpstr>
      <vt:lpstr>Technologische normalisering</vt:lpstr>
      <vt:lpstr>Normalisering in regels en normen</vt:lpstr>
      <vt:lpstr>Normalisering in personen</vt:lpstr>
      <vt:lpstr>Normalisering is een interactie</vt:lpstr>
      <vt:lpstr>Afsluiting</vt:lpstr>
      <vt:lpstr>Dus</vt:lpstr>
      <vt:lpstr>Bedankt!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Philogirl communicatie &amp; PR</dc:creator>
  <cp:lastModifiedBy>Zwaan, J. van der (Joek)</cp:lastModifiedBy>
  <cp:revision>13</cp:revision>
  <dcterms:created xsi:type="dcterms:W3CDTF">2024-09-12T15:41:11Z</dcterms:created>
  <dcterms:modified xsi:type="dcterms:W3CDTF">2026-05-19T19:57:22Z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0x010100ABDFE7118E999244A87DB0CBA0AE77D0</vt:lpwstr>
  </property>
  <property fmtid="{D5CDD505-2E9C-101B-9397-08002B2CF9AE}" pid="3" name="MediaServiceImageTags">
    <vt:lpwstr/>
  </property>
</Properties>
</file>